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82" r:id="rId3"/>
    <p:sldId id="283" r:id="rId4"/>
    <p:sldId id="284" r:id="rId5"/>
    <p:sldId id="285" r:id="rId6"/>
    <p:sldId id="286" r:id="rId7"/>
    <p:sldId id="287" r:id="rId8"/>
    <p:sldId id="266" r:id="rId9"/>
    <p:sldId id="261" r:id="rId10"/>
    <p:sldId id="265" r:id="rId11"/>
    <p:sldId id="262" r:id="rId12"/>
    <p:sldId id="268" r:id="rId13"/>
    <p:sldId id="263" r:id="rId14"/>
    <p:sldId id="270" r:id="rId15"/>
    <p:sldId id="271" r:id="rId16"/>
    <p:sldId id="272" r:id="rId17"/>
    <p:sldId id="273" r:id="rId18"/>
    <p:sldId id="264" r:id="rId19"/>
    <p:sldId id="257" r:id="rId20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E81CF8F-86A4-4E8D-AD34-837CAC758098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4F7FDFB-D910-4ACB-8294-0CB83665E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Santa-America galvanizes community</a:t>
            </a: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	Involves medical community, educators, students, social services, local government, social workers, area businesses and service clubs in a long-term.  </a:t>
            </a:r>
          </a:p>
          <a:p>
            <a:pPr>
              <a:spcBef>
                <a:spcPct val="0"/>
              </a:spcBef>
            </a:pPr>
            <a:r>
              <a:rPr lang="en-US" smtClean="0"/>
              <a:t>	Enhancing pediatric grief and bereavement long after hospice care.   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gift you give brings L</a:t>
            </a:r>
            <a:r>
              <a:rPr lang="en-US" b="1" smtClean="0"/>
              <a:t>OVE, HOPE and JOY to our Special Children and Our Community…and you, personally and Collectively, will feel the Magic of Santa and His Elves.</a:t>
            </a:r>
            <a:r>
              <a:rPr lang="en-US" smtClean="0"/>
              <a:t>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511BC-313B-42CB-9F6B-5FA6093198CF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 </a:t>
            </a:r>
            <a:r>
              <a:rPr lang="en-US" b="1" smtClean="0"/>
              <a:t>Southwest Alabama is the North Pole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7B46A3-D92D-4036-B7EC-B1D2EE829759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Ages of Children : we’ve seen children as young as 3 weeks - adults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2F9D6-700F-44BE-BE18-94B03E851807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must be leaders, we can no longer give “toys”  We are creating hand-made Santa Hugs and giving out “Sleigh Bells” (as funding allows)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F1E8F9-0964-43E9-B7C3-15EDB78FA84B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 weave community.  Who else but Santa can bring together folks from all generations, working together to provide a service to our children.  Race, politics and faith are irrelevant but the gifts of Love, Hope and Joy are strong! 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Our Medical Community is our referral base.  We are beginning a pilot clinical trial with children with cystic fibrosis.  We know spirituality helps adult heal and this trial will provide objective data on the benefits of Santa. 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Our Special Elves: Students from across the county (student hospice and coordinated through schools) serve as supporters of Santa-America.  Many students also accompany Santa on visits.  We are also working with students from Springhill College to do media relations.  Additionally, college recruiters place enormous value on this community service.  </a:t>
            </a:r>
          </a:p>
          <a:p>
            <a:pPr>
              <a:spcBef>
                <a:spcPct val="0"/>
              </a:spcBef>
            </a:pPr>
            <a:r>
              <a:rPr lang="en-US" smtClean="0"/>
              <a:t>	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3" indent="0" algn="ctr">
              <a:buNone/>
              <a:defRPr sz="1800"/>
            </a:lvl3pPr>
            <a:lvl4pPr marL="1371440" indent="0" algn="ctr">
              <a:buNone/>
              <a:defRPr sz="1600"/>
            </a:lvl4pPr>
            <a:lvl5pPr marL="1828586" indent="0" algn="ctr">
              <a:buNone/>
              <a:defRPr sz="1600"/>
            </a:lvl5pPr>
            <a:lvl6pPr marL="2285733" indent="0" algn="ctr">
              <a:buNone/>
              <a:defRPr sz="1600"/>
            </a:lvl6pPr>
            <a:lvl7pPr marL="2742879" indent="0" algn="ctr">
              <a:buNone/>
              <a:defRPr sz="1600"/>
            </a:lvl7pPr>
            <a:lvl8pPr marL="3200026" indent="0" algn="ctr">
              <a:buNone/>
              <a:defRPr sz="1600"/>
            </a:lvl8pPr>
            <a:lvl9pPr marL="3657172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AAB9-4B50-4F51-A526-7192276E4D8A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B85B2-C75A-4772-A6F5-E839A7B18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F082-5FE0-4A07-B8F4-0F904A1813FF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AB59-757D-4C28-A0CB-FA69F3F8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EF4-AC61-442A-A78D-82D843CD999E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23A0-A628-42A4-942B-7E7681A53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3" y="336176"/>
            <a:ext cx="777297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512" y="1474975"/>
            <a:ext cx="3817216" cy="4347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4" y="1474975"/>
            <a:ext cx="3817216" cy="4347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F909-89DB-44B9-8E87-F000AB8A3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97A7-6F81-407B-BC44-9BF663D7BE2A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F7A4-4498-47D5-AF26-12C6FFDC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093F-DC6E-4249-AF5A-037886DADF12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8C33-B5FA-4978-93E6-127C82601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DA6E-75B4-482C-AF8A-38FD7A8F998D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BCB4-E02D-4290-9586-3E0A7B4FF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E9D6-0AC6-47EC-952C-A83202129681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FB60-E395-487B-92ED-91C4CB543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EFEF-5B53-4ABB-84CC-E016AA2B1477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AFAE-FB38-4C9F-96A0-59687779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0FBC-DB95-4B41-B0C0-35D96D418C47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955E-FFFB-4A35-99C5-CCC58C4E6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3" indent="0">
              <a:buNone/>
              <a:defRPr sz="1200"/>
            </a:lvl3pPr>
            <a:lvl4pPr marL="1371440" indent="0">
              <a:buNone/>
              <a:defRPr sz="1000"/>
            </a:lvl4pPr>
            <a:lvl5pPr marL="1828586" indent="0">
              <a:buNone/>
              <a:defRPr sz="1000"/>
            </a:lvl5pPr>
            <a:lvl6pPr marL="2285733" indent="0">
              <a:buNone/>
              <a:defRPr sz="1000"/>
            </a:lvl6pPr>
            <a:lvl7pPr marL="2742879" indent="0">
              <a:buNone/>
              <a:defRPr sz="1000"/>
            </a:lvl7pPr>
            <a:lvl8pPr marL="3200026" indent="0">
              <a:buNone/>
              <a:defRPr sz="1000"/>
            </a:lvl8pPr>
            <a:lvl9pPr marL="36571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729D-D576-4D8F-B29A-95031CB745A2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2A36-D2F6-49C3-A2EB-84811BE64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987426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3" indent="0">
              <a:buNone/>
              <a:defRPr sz="1200"/>
            </a:lvl3pPr>
            <a:lvl4pPr marL="1371440" indent="0">
              <a:buNone/>
              <a:defRPr sz="1000"/>
            </a:lvl4pPr>
            <a:lvl5pPr marL="1828586" indent="0">
              <a:buNone/>
              <a:defRPr sz="1000"/>
            </a:lvl5pPr>
            <a:lvl6pPr marL="2285733" indent="0">
              <a:buNone/>
              <a:defRPr sz="1000"/>
            </a:lvl6pPr>
            <a:lvl7pPr marL="2742879" indent="0">
              <a:buNone/>
              <a:defRPr sz="1000"/>
            </a:lvl7pPr>
            <a:lvl8pPr marL="3200026" indent="0">
              <a:buNone/>
              <a:defRPr sz="1000"/>
            </a:lvl8pPr>
            <a:lvl9pPr marL="36571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5489-1799-4C86-91DB-6B084D9B5DF0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A2C5-576F-4CEC-A1A7-6C872E0A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B6F9EB-C1C9-4BF5-9725-5321A9DF0FE2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5F46A0-7C7C-4409-9E37-EB6811FD3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14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2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4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58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2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  <a:latin typeface="Eras Demi ITC" pitchFamily="34" charset="0"/>
              </a:rPr>
              <a:t>Epsilon Sigma Alpha and Santa-America</a:t>
            </a:r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i="1" smtClean="0"/>
              <a:t>Santa HUGs for Special Children</a:t>
            </a:r>
          </a:p>
        </p:txBody>
      </p:sp>
      <p:pic>
        <p:nvPicPr>
          <p:cNvPr id="1536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4729163"/>
            <a:ext cx="171608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88" y="5021263"/>
            <a:ext cx="44418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6013" y="1825625"/>
            <a:ext cx="437197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0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68172">
            <a:off x="117475" y="220663"/>
            <a:ext cx="2749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2417">
            <a:off x="6342063" y="1833563"/>
            <a:ext cx="250348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9685">
            <a:off x="1071563" y="2919413"/>
            <a:ext cx="2143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Santa Ernie, a volunteer specially trained by Santa-America, hugs a Hurricane Katrina victim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1034">
            <a:off x="3462338" y="577850"/>
            <a:ext cx="25908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smtClean="0">
                <a:solidFill>
                  <a:srgbClr val="C00000"/>
                </a:solidFill>
                <a:latin typeface="Eras Demi ITC" pitchFamily="34" charset="0"/>
              </a:rPr>
              <a:t>What is a HUG?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28650" y="1625600"/>
            <a:ext cx="7886700" cy="4551363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Eras Demi ITC" pitchFamily="34" charset="0"/>
              </a:rPr>
              <a:t>HUGs are special “handcrafted scarves with little mittens on the end</a:t>
            </a:r>
          </a:p>
          <a:p>
            <a:pPr eaLnBrk="1" hangingPunct="1">
              <a:buFont typeface="Arial" charset="0"/>
              <a:buNone/>
            </a:pPr>
            <a:endParaRPr lang="en-US" sz="1000" smtClean="0">
              <a:latin typeface="Eras Demi ITC" pitchFamily="34" charset="0"/>
            </a:endParaRPr>
          </a:p>
          <a:p>
            <a:pPr eaLnBrk="1" hangingPunct="1"/>
            <a:r>
              <a:rPr lang="en-US" sz="2400" smtClean="0">
                <a:latin typeface="Eras Demi ITC" pitchFamily="34" charset="0"/>
              </a:rPr>
              <a:t>They are presented to children going through the toughest situations they can possibly face</a:t>
            </a:r>
          </a:p>
          <a:p>
            <a:pPr lvl="1" eaLnBrk="1" hangingPunct="1"/>
            <a:r>
              <a:rPr lang="en-US" sz="2000" smtClean="0">
                <a:latin typeface="Eras Demi ITC" pitchFamily="34" charset="0"/>
              </a:rPr>
              <a:t>Children facing the end of life</a:t>
            </a:r>
          </a:p>
          <a:p>
            <a:pPr lvl="1" eaLnBrk="1" hangingPunct="1"/>
            <a:r>
              <a:rPr lang="en-US" sz="2000" smtClean="0">
                <a:latin typeface="Eras Demi ITC" pitchFamily="34" charset="0"/>
              </a:rPr>
              <a:t>Children facing the end of life of a closed loved one</a:t>
            </a:r>
          </a:p>
          <a:p>
            <a:pPr lvl="1" eaLnBrk="1" hangingPunct="1"/>
            <a:r>
              <a:rPr lang="en-US" sz="2000" smtClean="0">
                <a:latin typeface="Eras Demi ITC" pitchFamily="34" charset="0"/>
              </a:rPr>
              <a:t>Children dealing with Autism and other Spectrum Disorders</a:t>
            </a:r>
          </a:p>
          <a:p>
            <a:pPr lvl="1" eaLnBrk="1" hangingPunct="1"/>
            <a:r>
              <a:rPr lang="en-US" sz="2000" smtClean="0">
                <a:latin typeface="Eras Demi ITC" pitchFamily="34" charset="0"/>
              </a:rPr>
              <a:t>Children and families of Wounded Warriors</a:t>
            </a:r>
          </a:p>
          <a:p>
            <a:pPr lvl="1" eaLnBrk="1" hangingPunct="1"/>
            <a:r>
              <a:rPr lang="en-US" sz="2000" smtClean="0">
                <a:latin typeface="Eras Demi ITC" pitchFamily="34" charset="0"/>
              </a:rPr>
              <a:t>Children involved in natural disasters</a:t>
            </a:r>
          </a:p>
          <a:p>
            <a:pPr lvl="1" eaLnBrk="1" hangingPunct="1">
              <a:buFont typeface="Arial" charset="0"/>
              <a:buNone/>
            </a:pPr>
            <a:endParaRPr lang="en-US" sz="1200" smtClean="0">
              <a:latin typeface="Eras Demi ITC" pitchFamily="34" charset="0"/>
            </a:endParaRPr>
          </a:p>
          <a:p>
            <a:pPr eaLnBrk="1" hangingPunct="1"/>
            <a:r>
              <a:rPr lang="en-US" sz="2400" smtClean="0">
                <a:latin typeface="Eras Demi ITC" pitchFamily="34" charset="0"/>
              </a:rPr>
              <a:t>They give a child something to hold on to and emotionally connect with for a positive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79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4463" y="0"/>
            <a:ext cx="3146425" cy="6538913"/>
          </a:xfrm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988" y="3654425"/>
            <a:ext cx="44386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0" y="58738"/>
            <a:ext cx="4240213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C00000"/>
                </a:solidFill>
                <a:latin typeface="Eras Demi ITC" pitchFamily="34" charset="0"/>
              </a:rPr>
              <a:t>How many HUGs does Santa need?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73" indent="-228573" eaLnBrk="1" hangingPunct="1"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Eras Demi ITC" panose="020B0805030504020804" pitchFamily="34" charset="0"/>
              </a:rPr>
              <a:t>We have been distributing HUGs since 2010, but we have been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Eras Demi ITC" pitchFamily="34" charset="0"/>
              </a:rPr>
              <a:t>How many HUGs does Santa need?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Eras Demi ITC" pitchFamily="34" charset="0"/>
              </a:rPr>
              <a:t>While we have been distributing HUGs, we were limited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Eras Demi ITC" pitchFamily="34" charset="0"/>
            </a:endParaRPr>
          </a:p>
          <a:p>
            <a:pPr eaLnBrk="1" hangingPunct="1"/>
            <a:r>
              <a:rPr lang="en-US" smtClean="0">
                <a:latin typeface="Eras Demi ITC" pitchFamily="34" charset="0"/>
              </a:rPr>
              <a:t>Some children could not get HUGs because we did not have enough!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Eras Demi ITC" pitchFamily="34" charset="0"/>
              </a:rPr>
              <a:t>How many HUGs does Santa need?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Eras Demi ITC" pitchFamily="34" charset="0"/>
              </a:rPr>
              <a:t>While we have been distributing HUGs, we have been limited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Eras Demi ITC" pitchFamily="34" charset="0"/>
            </a:endParaRPr>
          </a:p>
          <a:p>
            <a:pPr eaLnBrk="1" hangingPunct="1"/>
            <a:r>
              <a:rPr lang="en-US" smtClean="0">
                <a:latin typeface="Eras Demi ITC" pitchFamily="34" charset="0"/>
              </a:rPr>
              <a:t>Some children don’t get HUGs because we do not have enough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Eras Demi ITC" pitchFamily="34" charset="0"/>
            </a:endParaRPr>
          </a:p>
          <a:p>
            <a:pPr eaLnBrk="1" hangingPunct="1"/>
            <a:r>
              <a:rPr lang="en-US" smtClean="0">
                <a:latin typeface="Eras Demi ITC" pitchFamily="34" charset="0"/>
              </a:rPr>
              <a:t>In 2013, Santa had to “choose” children to receive HUGs….very tough!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Eras Demi ITC" pitchFamily="34" charset="0"/>
              </a:rPr>
              <a:t>How many HUGs does Santa need?</a:t>
            </a:r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Eras Demi ITC" pitchFamily="34" charset="0"/>
              </a:rPr>
              <a:t>While we have been distributing HUGs, we were limited</a:t>
            </a:r>
          </a:p>
          <a:p>
            <a:pPr eaLnBrk="1" hangingPunct="1"/>
            <a:r>
              <a:rPr lang="en-US" smtClean="0">
                <a:latin typeface="Eras Demi ITC" pitchFamily="34" charset="0"/>
              </a:rPr>
              <a:t>Some children don’t get HUGs because we do not have enough</a:t>
            </a:r>
          </a:p>
          <a:p>
            <a:pPr eaLnBrk="1" hangingPunct="1"/>
            <a:r>
              <a:rPr lang="en-US" smtClean="0">
                <a:latin typeface="Eras Demi ITC" pitchFamily="34" charset="0"/>
              </a:rPr>
              <a:t>Santa had to “choose” the children to receive HUGs</a:t>
            </a:r>
          </a:p>
          <a:p>
            <a:pPr eaLnBrk="1" hangingPunct="1"/>
            <a:r>
              <a:rPr lang="en-US" smtClean="0">
                <a:latin typeface="Eras Demi ITC" pitchFamily="34" charset="0"/>
              </a:rPr>
              <a:t>In order to fill 2014-2015 needs, Santa America requires………..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Eras Demi ITC" pitchFamily="34" charset="0"/>
              </a:rPr>
              <a:t>How many HUGs does Santa need?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600" smtClean="0">
                <a:latin typeface="Eras Demi ITC" pitchFamily="34" charset="0"/>
              </a:rPr>
              <a:t>While we have been distributing HUGs, we were limited</a:t>
            </a:r>
          </a:p>
          <a:p>
            <a:pPr eaLnBrk="1" hangingPunct="1">
              <a:lnSpc>
                <a:spcPct val="70000"/>
              </a:lnSpc>
            </a:pPr>
            <a:r>
              <a:rPr lang="en-US" sz="2600" smtClean="0">
                <a:latin typeface="Eras Demi ITC" pitchFamily="34" charset="0"/>
              </a:rPr>
              <a:t>Some children don’t get HUGs because we did not have enough</a:t>
            </a:r>
          </a:p>
          <a:p>
            <a:pPr eaLnBrk="1" hangingPunct="1">
              <a:lnSpc>
                <a:spcPct val="70000"/>
              </a:lnSpc>
            </a:pPr>
            <a:r>
              <a:rPr lang="en-US" sz="2600" smtClean="0">
                <a:latin typeface="Eras Demi ITC" pitchFamily="34" charset="0"/>
              </a:rPr>
              <a:t>Santa had to “choose” the children to receive HUGs</a:t>
            </a:r>
          </a:p>
          <a:p>
            <a:pPr eaLnBrk="1" hangingPunct="1">
              <a:lnSpc>
                <a:spcPct val="70000"/>
              </a:lnSpc>
            </a:pPr>
            <a:r>
              <a:rPr lang="en-US" sz="2600" smtClean="0">
                <a:latin typeface="Eras Demi ITC" pitchFamily="34" charset="0"/>
              </a:rPr>
              <a:t>In order to fill the needs we have, we will require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en-US" sz="8100" b="1" smtClean="0">
                <a:solidFill>
                  <a:srgbClr val="FF0000"/>
                </a:solidFill>
                <a:latin typeface="Eras Demi ITC" pitchFamily="34" charset="0"/>
              </a:rPr>
              <a:t>8,000 HUGs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en-US" sz="4400" smtClean="0">
                <a:latin typeface="Eras Demi ITC" pitchFamily="34" charset="0"/>
              </a:rPr>
              <a:t>over the next 2 years!!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19100" y="377825"/>
            <a:ext cx="8096250" cy="989013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C00000"/>
                </a:solidFill>
                <a:latin typeface="Eras Demi ITC" pitchFamily="34" charset="0"/>
              </a:rPr>
              <a:t>Epsilon Sigma Alpha to the rescue!!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0050" y="1682750"/>
            <a:ext cx="7886700" cy="455771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C00000"/>
                </a:solidFill>
              </a:rPr>
              <a:t>Make HUGs in your chapters!</a:t>
            </a:r>
            <a:endParaRPr lang="en-US" sz="2400" smtClean="0"/>
          </a:p>
          <a:p>
            <a:pPr lvl="1" eaLnBrk="1" hangingPunct="1"/>
            <a:r>
              <a:rPr lang="en-US" smtClean="0"/>
              <a:t>Patterns, instructions…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and labels…..available through ESA web-site</a:t>
            </a:r>
          </a:p>
          <a:p>
            <a:pPr eaLnBrk="1" hangingPunct="1"/>
            <a:r>
              <a:rPr lang="en-US" sz="2400" smtClean="0">
                <a:solidFill>
                  <a:srgbClr val="C00000"/>
                </a:solidFill>
              </a:rPr>
              <a:t>Send your completed HUGs to Santa-America in Daphne Alabama</a:t>
            </a:r>
          </a:p>
          <a:p>
            <a:pPr lvl="1" eaLnBrk="1" hangingPunct="1"/>
            <a:r>
              <a:rPr lang="en-US" smtClean="0"/>
              <a:t>We will distribute to Santas all across America!</a:t>
            </a:r>
          </a:p>
          <a:p>
            <a:pPr eaLnBrk="1" hangingPunct="1"/>
            <a:r>
              <a:rPr lang="en-US" sz="2400" smtClean="0">
                <a:solidFill>
                  <a:srgbClr val="C00000"/>
                </a:solidFill>
              </a:rPr>
              <a:t>If you have meetings or events for special children, contact Santa-America…….We try to have Santa at your event!!</a:t>
            </a:r>
          </a:p>
          <a:p>
            <a:pPr eaLnBrk="1" hangingPunct="1"/>
            <a:r>
              <a:rPr lang="en-US" sz="2400" b="1" smtClean="0"/>
              <a:t>Together as Partners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0000"/>
                </a:solidFill>
              </a:rPr>
              <a:t>Sigma Alpha Epsilon and Santa-America bring Love, Hope and Joy to children in tough circumstances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911225"/>
            <a:ext cx="37306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2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3680" b="23680"/>
          <a:stretch>
            <a:fillRect/>
          </a:stretch>
        </p:blipFill>
        <p:spPr>
          <a:xfrm>
            <a:off x="3263900" y="331788"/>
            <a:ext cx="5476875" cy="5457825"/>
          </a:xfrm>
        </p:spPr>
      </p:pic>
      <p:sp>
        <p:nvSpPr>
          <p:cNvPr id="40963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50" y="833438"/>
            <a:ext cx="2951163" cy="6024562"/>
          </a:xfrm>
        </p:spPr>
        <p:txBody>
          <a:bodyPr/>
          <a:lstStyle/>
          <a:p>
            <a:pPr algn="ctr" eaLnBrk="1" hangingPunct="1"/>
            <a:r>
              <a:rPr lang="en-US" sz="6600" smtClean="0">
                <a:latin typeface="Blackadder ITC" pitchFamily="82" charset="0"/>
              </a:rPr>
              <a:t>“</a:t>
            </a:r>
            <a:r>
              <a:rPr lang="en-US" sz="4400" smtClean="0">
                <a:latin typeface="Blackadder ITC" pitchFamily="82" charset="0"/>
              </a:rPr>
              <a:t>Loving and  caring for children is the rent we pay for living on this planet”</a:t>
            </a:r>
          </a:p>
        </p:txBody>
      </p:sp>
      <p:pic>
        <p:nvPicPr>
          <p:cNvPr id="4096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5625"/>
            <a:ext cx="53863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6" name="Picture 2" descr="santa and bo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7888" y="1554163"/>
            <a:ext cx="5194300" cy="4529137"/>
          </a:xfrm>
        </p:spPr>
      </p:pic>
      <p:pic>
        <p:nvPicPr>
          <p:cNvPr id="16387" name="Picture 3" descr="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5775" y="134938"/>
            <a:ext cx="3070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6075" y="6051550"/>
            <a:ext cx="87979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marL="407988" lvl="1" indent="0" eaLnBrk="0" hangingPunct="0">
              <a:spcBef>
                <a:spcPct val="20000"/>
              </a:spcBef>
            </a:pPr>
            <a:r>
              <a:rPr lang="en-US" sz="4300" b="1">
                <a:solidFill>
                  <a:srgbClr val="4D4D4D"/>
                </a:solidFill>
                <a:latin typeface="Eras Demi ITC" pitchFamily="34" charset="0"/>
              </a:rPr>
              <a:t>“Visit </a:t>
            </a:r>
            <a:r>
              <a:rPr lang="en-US" sz="4300" b="1">
                <a:solidFill>
                  <a:srgbClr val="006600"/>
                </a:solidFill>
                <a:latin typeface="Eras Demi ITC" pitchFamily="34" charset="0"/>
              </a:rPr>
              <a:t>www.SantaAmerica.org</a:t>
            </a:r>
            <a:r>
              <a:rPr lang="en-US" sz="4300" b="1">
                <a:solidFill>
                  <a:srgbClr val="4D4D4D"/>
                </a:solidFill>
                <a:latin typeface="Eras Demi ITC" pitchFamily="34" charset="0"/>
              </a:rPr>
              <a:t>”</a:t>
            </a:r>
            <a:endParaRPr lang="en-US" sz="430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692150" y="201613"/>
            <a:ext cx="7773988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  <a:latin typeface="Eras Demi ITC" pitchFamily="34" charset="0"/>
              </a:rPr>
              <a:t>Who is Santa-America?</a:t>
            </a:r>
          </a:p>
        </p:txBody>
      </p:sp>
      <p:pic>
        <p:nvPicPr>
          <p:cNvPr id="18435" name="Picture 4" descr="santa ma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63925" y="1209675"/>
            <a:ext cx="5334000" cy="3424238"/>
          </a:xfrm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07963" y="1485900"/>
            <a:ext cx="31861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Aft>
                <a:spcPct val="50000"/>
              </a:spcAft>
            </a:pPr>
            <a:r>
              <a:rPr lang="en-US" b="1">
                <a:solidFill>
                  <a:srgbClr val="006600"/>
                </a:solidFill>
                <a:latin typeface="Eras Demi ITC" pitchFamily="34" charset="0"/>
              </a:rPr>
              <a:t>200+ Santas,</a:t>
            </a:r>
            <a:r>
              <a:rPr lang="en-US" sz="1800" b="1">
                <a:solidFill>
                  <a:srgbClr val="006600"/>
                </a:solidFill>
                <a:latin typeface="Eras Demi ITC" pitchFamily="34" charset="0"/>
              </a:rPr>
              <a:t> </a:t>
            </a:r>
            <a:r>
              <a:rPr lang="en-US" b="1">
                <a:solidFill>
                  <a:srgbClr val="006600"/>
                </a:solidFill>
                <a:latin typeface="Eras Demi ITC" pitchFamily="34" charset="0"/>
              </a:rPr>
              <a:t>Mrs. Clauses &amp; Elves </a:t>
            </a:r>
            <a:r>
              <a:rPr lang="en-US" sz="1800">
                <a:solidFill>
                  <a:srgbClr val="006600"/>
                </a:solidFill>
                <a:latin typeface="Eras Demi ITC" pitchFamily="34" charset="0"/>
              </a:rPr>
              <a:t>(ages 10 to 87!!)</a:t>
            </a:r>
            <a:r>
              <a:rPr lang="en-US" sz="1800" b="1">
                <a:solidFill>
                  <a:srgbClr val="006600"/>
                </a:solidFill>
                <a:latin typeface="Eras Demi ITC" pitchFamily="34" charset="0"/>
              </a:rPr>
              <a:t>  </a:t>
            </a:r>
            <a:r>
              <a:rPr lang="en-US" b="1">
                <a:solidFill>
                  <a:srgbClr val="006600"/>
                </a:solidFill>
                <a:latin typeface="Eras Demi ITC" pitchFamily="34" charset="0"/>
              </a:rPr>
              <a:t>who are…….</a:t>
            </a:r>
          </a:p>
          <a:p>
            <a:pPr eaLnBrk="0" hangingPunct="0"/>
            <a:r>
              <a:rPr lang="en-US" sz="1800" u="sng">
                <a:solidFill>
                  <a:srgbClr val="006600"/>
                </a:solidFill>
                <a:latin typeface="Eras Demi ITC" pitchFamily="34" charset="0"/>
              </a:rPr>
              <a:t>B</a:t>
            </a:r>
            <a:r>
              <a:rPr lang="en-US" u="sng">
                <a:solidFill>
                  <a:srgbClr val="006600"/>
                </a:solidFill>
                <a:latin typeface="Eras Demi ITC" pitchFamily="34" charset="0"/>
              </a:rPr>
              <a:t>ackgrounded</a:t>
            </a:r>
          </a:p>
          <a:p>
            <a:pPr eaLnBrk="0" hangingPunct="0"/>
            <a:r>
              <a:rPr lang="en-US" sz="1800" u="sng">
                <a:solidFill>
                  <a:srgbClr val="006600"/>
                </a:solidFill>
                <a:latin typeface="Eras Demi ITC" pitchFamily="34" charset="0"/>
              </a:rPr>
              <a:t>TB</a:t>
            </a:r>
            <a:r>
              <a:rPr lang="en-US" u="sng">
                <a:solidFill>
                  <a:srgbClr val="006600"/>
                </a:solidFill>
                <a:latin typeface="Eras Demi ITC" pitchFamily="34" charset="0"/>
              </a:rPr>
              <a:t> Tested</a:t>
            </a:r>
          </a:p>
          <a:p>
            <a:pPr eaLnBrk="0" hangingPunct="0"/>
            <a:r>
              <a:rPr lang="en-US" sz="1800" u="sng">
                <a:solidFill>
                  <a:srgbClr val="006600"/>
                </a:solidFill>
                <a:latin typeface="Eras Demi ITC" pitchFamily="34" charset="0"/>
              </a:rPr>
              <a:t>T</a:t>
            </a:r>
            <a:r>
              <a:rPr lang="en-US" u="sng">
                <a:solidFill>
                  <a:srgbClr val="006600"/>
                </a:solidFill>
                <a:latin typeface="Eras Demi ITC" pitchFamily="34" charset="0"/>
              </a:rPr>
              <a:t>rained in…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Eras Demi ITC" pitchFamily="34" charset="0"/>
              </a:rPr>
              <a:t>Hospice care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Eras Demi ITC" pitchFamily="34" charset="0"/>
              </a:rPr>
              <a:t>Bereavement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Eras Demi ITC" pitchFamily="34" charset="0"/>
              </a:rPr>
              <a:t>Pediatric Hospital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Eras Demi ITC" pitchFamily="34" charset="0"/>
              </a:rPr>
              <a:t>HIPPA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3048000" y="4840288"/>
            <a:ext cx="55419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Eras Demi ITC" pitchFamily="34" charset="0"/>
              </a:rPr>
              <a:t>Guess where the Real North Pole is???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latin typeface="Eras Demi ITC" pitchFamily="34" charset="0"/>
              </a:rPr>
              <a:t>YOUR COMMUNITY!!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01613"/>
            <a:ext cx="8382000" cy="12779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  <a:latin typeface="Eras Demi ITC" pitchFamily="34" charset="0"/>
              </a:rPr>
              <a:t>Who Does Santa America Visit?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0688" y="1409700"/>
            <a:ext cx="7834312" cy="5111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latin typeface="Eras Demi ITC" pitchFamily="34" charset="0"/>
              </a:rPr>
              <a:t>Children &amp; families in crisis and coping with…</a:t>
            </a:r>
            <a:endParaRPr lang="en-US" sz="2200" smtClean="0">
              <a:solidFill>
                <a:srgbClr val="006600"/>
              </a:solidFill>
              <a:latin typeface="Eras Demi ITC" pitchFamily="34" charset="0"/>
            </a:endParaRPr>
          </a:p>
          <a:p>
            <a:pPr marL="508000" lvl="1" indent="0" eaLnBrk="1" hangingPunct="1">
              <a:buFont typeface="Arial" charset="0"/>
              <a:buNone/>
            </a:pPr>
            <a:endParaRPr lang="en-US" sz="2200" smtClean="0">
              <a:solidFill>
                <a:srgbClr val="006600"/>
              </a:solidFill>
              <a:latin typeface="Eras Demi ITC" pitchFamily="34" charset="0"/>
            </a:endParaRPr>
          </a:p>
          <a:p>
            <a:pPr marL="508000" lvl="1" indent="0" eaLnBrk="1" hangingPunct="1">
              <a:buFont typeface="Arial" charset="0"/>
              <a:buNone/>
            </a:pPr>
            <a:r>
              <a:rPr lang="en-US" sz="2200" b="1" smtClean="0">
                <a:latin typeface="Eras Demi ITC" pitchFamily="34" charset="0"/>
              </a:rPr>
              <a:t>Hospice Care</a:t>
            </a:r>
            <a:r>
              <a:rPr lang="en-US" sz="2900" smtClean="0">
                <a:latin typeface="Eras Demi ITC" pitchFamily="34" charset="0"/>
              </a:rPr>
              <a:t/>
            </a:r>
            <a:br>
              <a:rPr lang="en-US" sz="2900" smtClean="0">
                <a:latin typeface="Eras Demi ITC" pitchFamily="34" charset="0"/>
              </a:rPr>
            </a:br>
            <a:endParaRPr lang="en-US" sz="700" smtClean="0">
              <a:latin typeface="Eras Demi ITC" pitchFamily="34" charset="0"/>
            </a:endParaRPr>
          </a:p>
          <a:p>
            <a:pPr lvl="2" eaLnBrk="1" hangingPunct="1"/>
            <a:r>
              <a:rPr lang="en-US" sz="1500" smtClean="0">
                <a:latin typeface="Eras Demi ITC" pitchFamily="34" charset="0"/>
              </a:rPr>
              <a:t>Child, Parent, Grandparent</a:t>
            </a:r>
            <a:r>
              <a:rPr lang="en-US" sz="1900" smtClean="0">
                <a:latin typeface="Eras Demi ITC" pitchFamily="34" charset="0"/>
              </a:rPr>
              <a:t/>
            </a:r>
            <a:br>
              <a:rPr lang="en-US" sz="1900" smtClean="0">
                <a:latin typeface="Eras Demi ITC" pitchFamily="34" charset="0"/>
              </a:rPr>
            </a:br>
            <a:endParaRPr lang="en-US" sz="700" smtClean="0">
              <a:latin typeface="Eras Demi ITC" pitchFamily="34" charset="0"/>
            </a:endParaRPr>
          </a:p>
          <a:p>
            <a:pPr marL="508000" lvl="1" indent="0" eaLnBrk="1" hangingPunct="1">
              <a:buFont typeface="Arial" charset="0"/>
              <a:buNone/>
            </a:pPr>
            <a:endParaRPr lang="en-US" sz="700" smtClean="0">
              <a:latin typeface="Eras Demi ITC" pitchFamily="34" charset="0"/>
            </a:endParaRPr>
          </a:p>
          <a:p>
            <a:pPr marL="508000" lvl="1" indent="0" eaLnBrk="1" hangingPunct="1">
              <a:buFont typeface="Arial" charset="0"/>
              <a:buNone/>
            </a:pPr>
            <a:r>
              <a:rPr lang="en-US" sz="2200" b="1" smtClean="0">
                <a:latin typeface="Eras Demi ITC" pitchFamily="34" charset="0"/>
              </a:rPr>
              <a:t>Chronic Pediatric Illness</a:t>
            </a:r>
          </a:p>
          <a:p>
            <a:pPr lvl="2" eaLnBrk="1" hangingPunct="1"/>
            <a:r>
              <a:rPr lang="en-US" sz="1500" smtClean="0">
                <a:latin typeface="Eras Demi ITC" pitchFamily="34" charset="0"/>
              </a:rPr>
              <a:t>Cancer</a:t>
            </a:r>
          </a:p>
          <a:p>
            <a:pPr lvl="2" eaLnBrk="1" hangingPunct="1"/>
            <a:r>
              <a:rPr lang="en-US" sz="1500" smtClean="0">
                <a:latin typeface="Eras Demi ITC" pitchFamily="34" charset="0"/>
              </a:rPr>
              <a:t>Down Syndrome</a:t>
            </a:r>
          </a:p>
          <a:p>
            <a:pPr lvl="2" eaLnBrk="1" hangingPunct="1"/>
            <a:r>
              <a:rPr lang="en-US" sz="1500" smtClean="0">
                <a:latin typeface="Eras Demi ITC" pitchFamily="34" charset="0"/>
              </a:rPr>
              <a:t>MS</a:t>
            </a:r>
          </a:p>
          <a:p>
            <a:pPr lvl="2" eaLnBrk="1" hangingPunct="1"/>
            <a:r>
              <a:rPr lang="en-US" sz="1500" smtClean="0">
                <a:latin typeface="Eras Demi ITC" pitchFamily="34" charset="0"/>
              </a:rPr>
              <a:t>Cystic Fibrosis</a:t>
            </a:r>
          </a:p>
          <a:p>
            <a:pPr lvl="2" eaLnBrk="1" hangingPunct="1"/>
            <a:r>
              <a:rPr lang="en-US" sz="1500" smtClean="0">
                <a:latin typeface="Eras Demi ITC" pitchFamily="34" charset="0"/>
              </a:rPr>
              <a:t>Autism - Spectrum Disorders</a:t>
            </a:r>
          </a:p>
          <a:p>
            <a:pPr lvl="2" eaLnBrk="1" hangingPunct="1"/>
            <a:endParaRPr lang="en-US" sz="1900" smtClean="0">
              <a:latin typeface="Eras Demi ITC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300" smtClean="0">
                <a:latin typeface="Eras Demi ITC" pitchFamily="34" charset="0"/>
              </a:rPr>
              <a:t>      </a:t>
            </a:r>
            <a:r>
              <a:rPr lang="en-US" sz="2200" b="1" smtClean="0">
                <a:latin typeface="Eras Demi ITC" pitchFamily="34" charset="0"/>
              </a:rPr>
              <a:t>Post Traumatic Stress</a:t>
            </a:r>
          </a:p>
          <a:p>
            <a:pPr lvl="2" eaLnBrk="1" hangingPunct="1"/>
            <a:r>
              <a:rPr lang="en-US" sz="1600" smtClean="0">
                <a:latin typeface="Eras Demi ITC" pitchFamily="34" charset="0"/>
              </a:rPr>
              <a:t>Abuse</a:t>
            </a:r>
          </a:p>
          <a:p>
            <a:pPr lvl="2" eaLnBrk="1" hangingPunct="1"/>
            <a:r>
              <a:rPr lang="en-US" sz="1600" smtClean="0">
                <a:latin typeface="Eras Demi ITC" pitchFamily="34" charset="0"/>
              </a:rPr>
              <a:t>Natural Disaster</a:t>
            </a:r>
          </a:p>
          <a:p>
            <a:pPr lvl="2" eaLnBrk="1" hangingPunct="1"/>
            <a:r>
              <a:rPr lang="en-US" sz="1600" smtClean="0">
                <a:latin typeface="Eras Demi ITC" pitchFamily="34" charset="0"/>
              </a:rPr>
              <a:t>Loss of family member on active duty</a:t>
            </a:r>
            <a:r>
              <a:rPr lang="en-US" sz="1600" b="1" smtClean="0">
                <a:latin typeface="Eras Demi ITC" pitchFamily="34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600" b="1" smtClean="0">
                <a:latin typeface="Eras Demi ITC" pitchFamily="34" charset="0"/>
              </a:rPr>
              <a:t>	</a:t>
            </a:r>
          </a:p>
          <a:p>
            <a:pPr lvl="2" eaLnBrk="1" hangingPunct="1"/>
            <a:endParaRPr lang="en-US" sz="2200" smtClean="0">
              <a:solidFill>
                <a:srgbClr val="006600"/>
              </a:solidFill>
              <a:latin typeface="Eras Demi ITC" pitchFamily="34" charset="0"/>
            </a:endParaRPr>
          </a:p>
        </p:txBody>
      </p:sp>
      <p:pic>
        <p:nvPicPr>
          <p:cNvPr id="20484" name="Picture 4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85950"/>
            <a:ext cx="2451100" cy="19034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485" name="Picture 1035" descr="kissing san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888" y="4041775"/>
            <a:ext cx="22336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  <a:latin typeface="Eras Demi ITC" pitchFamily="34" charset="0"/>
              </a:rPr>
              <a:t>With Santa America...</a:t>
            </a:r>
            <a:br>
              <a:rPr lang="en-US" smtClean="0">
                <a:solidFill>
                  <a:srgbClr val="CC3300"/>
                </a:solidFill>
                <a:latin typeface="Eras Demi ITC" pitchFamily="34" charset="0"/>
              </a:rPr>
            </a:br>
            <a:r>
              <a:rPr lang="en-US" smtClean="0">
                <a:solidFill>
                  <a:srgbClr val="CC3300"/>
                </a:solidFill>
                <a:latin typeface="Eras Demi ITC" pitchFamily="34" charset="0"/>
              </a:rPr>
              <a:t>          It’s More than a Visit!</a:t>
            </a:r>
          </a:p>
        </p:txBody>
      </p:sp>
      <p:pic>
        <p:nvPicPr>
          <p:cNvPr id="22531" name="Picture 13" descr="BW sant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26038" y="1612900"/>
            <a:ext cx="3465512" cy="3363913"/>
          </a:xfrm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117850" y="5162550"/>
            <a:ext cx="5541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Eras Demi ITC" pitchFamily="34" charset="0"/>
              </a:rPr>
              <a:t>Our Children and Families have a “Special Relationship” with Santa, sometimes for10 years or more… (really, it’s forever!)  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38" y="4573588"/>
            <a:ext cx="232568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5438" y="1595438"/>
            <a:ext cx="23129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/>
          </p:cNvPicPr>
          <p:nvPr/>
        </p:nvPicPr>
        <p:blipFill>
          <a:blip r:embed="rId7" cstate="print"/>
          <a:srcRect t="10291"/>
          <a:stretch>
            <a:fillRect/>
          </a:stretch>
        </p:blipFill>
        <p:spPr bwMode="auto">
          <a:xfrm>
            <a:off x="311150" y="1595438"/>
            <a:ext cx="2540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938"/>
            <a:ext cx="7772400" cy="134461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  <a:latin typeface="Eras Demi ITC" pitchFamily="34" charset="0"/>
              </a:rPr>
              <a:t>Santa America Gifts</a:t>
            </a: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888" y="5434013"/>
            <a:ext cx="48482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945188" y="4903788"/>
            <a:ext cx="306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sz="1800" i="1">
                <a:solidFill>
                  <a:srgbClr val="006600"/>
                </a:solidFill>
                <a:latin typeface="Eras Demi ITC" pitchFamily="34" charset="0"/>
              </a:rPr>
              <a:t>“An Angel In the Sky”</a:t>
            </a:r>
            <a:endParaRPr lang="en-US" sz="1800">
              <a:solidFill>
                <a:srgbClr val="006600"/>
              </a:solidFill>
            </a:endParaRP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346075" y="1277938"/>
            <a:ext cx="5403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Eras Demi ITC" pitchFamily="34" charset="0"/>
              </a:rPr>
              <a:t>Our “Gifts” keep the focus of Santa’s visit on the child and the values of Love, Hope and Joy!</a:t>
            </a: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88" y="2420938"/>
            <a:ext cx="2687637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8038" y="1546225"/>
            <a:ext cx="27019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394075" y="2603500"/>
            <a:ext cx="23558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  <a:latin typeface="Eras Bold ITC" pitchFamily="34" charset="0"/>
              </a:rPr>
              <a:t>Santa Hugs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CC3300"/>
                </a:solidFill>
                <a:latin typeface="Eras Bold ITC" pitchFamily="34" charset="0"/>
              </a:rPr>
              <a:t>Special Books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CC3300"/>
                </a:solidFill>
                <a:latin typeface="Eras Bold ITC" pitchFamily="34" charset="0"/>
              </a:rPr>
              <a:t>SUB’S!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  <a:latin typeface="Eras Demi ITC" pitchFamily="34" charset="0"/>
              </a:rPr>
              <a:t>All wrapped in Love! Hope! And Joy!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6" name="Picture 5" descr="santa bill and boat"/>
          <p:cNvPicPr>
            <a:picLocks noChangeAspect="1" noChangeArrowheads="1"/>
          </p:cNvPicPr>
          <p:nvPr/>
        </p:nvPicPr>
        <p:blipFill>
          <a:blip r:embed="rId4" cstate="print"/>
          <a:srcRect t="19220"/>
          <a:stretch>
            <a:fillRect/>
          </a:stretch>
        </p:blipFill>
        <p:spPr bwMode="auto">
          <a:xfrm>
            <a:off x="3671888" y="1479550"/>
            <a:ext cx="51260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134938"/>
            <a:ext cx="7773988" cy="12096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  <a:latin typeface="Eras Demi ITC" pitchFamily="34" charset="0"/>
              </a:rPr>
              <a:t>Santa America Builds </a:t>
            </a:r>
            <a:br>
              <a:rPr lang="en-US" smtClean="0">
                <a:solidFill>
                  <a:srgbClr val="CC3300"/>
                </a:solidFill>
                <a:latin typeface="Eras Demi ITC" pitchFamily="34" charset="0"/>
              </a:rPr>
            </a:br>
            <a:r>
              <a:rPr lang="en-US" smtClean="0">
                <a:solidFill>
                  <a:srgbClr val="CC3300"/>
                </a:solidFill>
                <a:latin typeface="Eras Demi ITC" pitchFamily="34" charset="0"/>
              </a:rPr>
              <a:t>Community Spirit!</a:t>
            </a:r>
          </a:p>
        </p:txBody>
      </p:sp>
      <p:pic>
        <p:nvPicPr>
          <p:cNvPr id="26628" name="Picture 8" descr="alonso_honor_socie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13" y="4303713"/>
            <a:ext cx="33258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2" descr="santa cliff and marines"/>
          <p:cNvPicPr>
            <a:picLocks noChangeAspect="1" noChangeArrowheads="1"/>
          </p:cNvPicPr>
          <p:nvPr/>
        </p:nvPicPr>
        <p:blipFill>
          <a:blip r:embed="rId6" cstate="print"/>
          <a:srcRect t="8443" b="5013"/>
          <a:stretch>
            <a:fillRect/>
          </a:stretch>
        </p:blipFill>
        <p:spPr bwMode="auto">
          <a:xfrm>
            <a:off x="3810000" y="3832225"/>
            <a:ext cx="494506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daphnecouncilelv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50" y="1479550"/>
            <a:ext cx="3532188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2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1638" y="1825625"/>
            <a:ext cx="580072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4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13909">
            <a:off x="801688" y="3003550"/>
            <a:ext cx="21161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6510">
            <a:off x="227013" y="477838"/>
            <a:ext cx="35956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2770">
            <a:off x="5661025" y="2054225"/>
            <a:ext cx="328295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4288" y="1298575"/>
            <a:ext cx="21653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Santa America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4800" smtClean="0">
                <a:latin typeface="Eras Demi ITC" pitchFamily="34" charset="0"/>
              </a:rPr>
              <a:t>Santa America brings </a:t>
            </a:r>
            <a:r>
              <a:rPr lang="en-US" sz="4800" b="1" smtClean="0">
                <a:solidFill>
                  <a:srgbClr val="C00000"/>
                </a:solidFill>
                <a:latin typeface="Eras Demi ITC" pitchFamily="34" charset="0"/>
              </a:rPr>
              <a:t>Love, Hope and Joy</a:t>
            </a:r>
            <a:r>
              <a:rPr lang="en-US" sz="4800" smtClean="0">
                <a:latin typeface="Eras Demi ITC" pitchFamily="34" charset="0"/>
              </a:rPr>
              <a:t>......wrapped in a warm secure Santa hug.....to special needs children and their families 365days a year! </a:t>
            </a:r>
          </a:p>
          <a:p>
            <a:pPr marL="455613" lvl="1" indent="0" eaLnBrk="1" hangingPunct="1">
              <a:buFont typeface="Arial" charset="0"/>
              <a:buNone/>
            </a:pPr>
            <a:endParaRPr 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778</Words>
  <Application>Microsoft Office PowerPoint</Application>
  <PresentationFormat>Letter Paper (8.5x11 in)</PresentationFormat>
  <Paragraphs>107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Epsilon Sigma Alpha and Santa-America</vt:lpstr>
      <vt:lpstr>Slide 2</vt:lpstr>
      <vt:lpstr>Who is Santa-America?</vt:lpstr>
      <vt:lpstr>Who Does Santa America Visit?</vt:lpstr>
      <vt:lpstr>With Santa America...           It’s More than a Visit!</vt:lpstr>
      <vt:lpstr>Santa America Gifts</vt:lpstr>
      <vt:lpstr>Santa America Builds  Community Spirit!</vt:lpstr>
      <vt:lpstr>Slide 8</vt:lpstr>
      <vt:lpstr>Santa America</vt:lpstr>
      <vt:lpstr>Slide 10</vt:lpstr>
      <vt:lpstr>What is a HUG?</vt:lpstr>
      <vt:lpstr>Slide 12</vt:lpstr>
      <vt:lpstr>How many HUGs does Santa need?</vt:lpstr>
      <vt:lpstr>How many HUGs does Santa need?</vt:lpstr>
      <vt:lpstr>How many HUGs does Santa need?</vt:lpstr>
      <vt:lpstr>How many HUGs does Santa need?</vt:lpstr>
      <vt:lpstr>How many HUGs does Santa need?</vt:lpstr>
      <vt:lpstr>Epsilon Sigma Alpha to the rescue!!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Scheuch</dc:creator>
  <cp:lastModifiedBy>AM Kottenstette</cp:lastModifiedBy>
  <cp:revision>36</cp:revision>
  <dcterms:created xsi:type="dcterms:W3CDTF">2013-12-29T20:18:44Z</dcterms:created>
  <dcterms:modified xsi:type="dcterms:W3CDTF">2014-05-28T16:27:19Z</dcterms:modified>
</cp:coreProperties>
</file>